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06" r:id="rId2"/>
    <p:sldId id="261" r:id="rId3"/>
    <p:sldId id="307" r:id="rId4"/>
    <p:sldId id="293" r:id="rId5"/>
    <p:sldId id="268" r:id="rId6"/>
    <p:sldId id="300" r:id="rId7"/>
    <p:sldId id="301" r:id="rId8"/>
    <p:sldId id="294" r:id="rId9"/>
    <p:sldId id="295" r:id="rId10"/>
    <p:sldId id="276" r:id="rId11"/>
    <p:sldId id="299" r:id="rId12"/>
    <p:sldId id="278" r:id="rId13"/>
    <p:sldId id="275" r:id="rId14"/>
    <p:sldId id="308" r:id="rId15"/>
    <p:sldId id="280" r:id="rId16"/>
    <p:sldId id="297" r:id="rId17"/>
    <p:sldId id="291" r:id="rId18"/>
    <p:sldId id="298" r:id="rId19"/>
    <p:sldId id="283" r:id="rId20"/>
    <p:sldId id="287" r:id="rId21"/>
    <p:sldId id="284" r:id="rId22"/>
    <p:sldId id="288" r:id="rId23"/>
    <p:sldId id="30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>
      <p:cViewPr varScale="1">
        <p:scale>
          <a:sx n="68" d="100"/>
          <a:sy n="68" d="100"/>
        </p:scale>
        <p:origin x="14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E9CFF-90C9-4234-8E84-E859B257C946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9CCB9-B9BC-41F0-A1BA-5F819E13B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CCB9-B9BC-41F0-A1BA-5F819E13BA9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5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CCB9-B9BC-41F0-A1BA-5F819E13BA9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0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1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3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9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5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0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1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5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6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9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9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B5D9-698F-4FD0-9A9E-2FA66A742DC5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5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image" Target="../media/image14.jpeg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362200" y="1447800"/>
            <a:ext cx="541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Tập đọc 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52" name="WordArt 21"/>
          <p:cNvSpPr>
            <a:spLocks noChangeArrowheads="1" noChangeShapeType="1" noTextEdit="1"/>
          </p:cNvSpPr>
          <p:nvPr/>
        </p:nvSpPr>
        <p:spPr bwMode="auto">
          <a:xfrm>
            <a:off x="457200" y="2819400"/>
            <a:ext cx="8305800" cy="589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Luật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tục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xưa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</a:t>
            </a:r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người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Ê-</a:t>
            </a:r>
            <a:r>
              <a:rPr lang="en-US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đê</a:t>
            </a:r>
            <a:r>
              <a:rPr lang="en-US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  <a:p>
            <a:endParaRPr lang="en-US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4" name="Picture 10" descr="cartoon1%20(1)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16002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143573"/>
      </p:ext>
    </p:extLst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96078" y="3455822"/>
            <a:ext cx="8940418" cy="28956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00" y="1226910"/>
            <a:ext cx="2133600" cy="52322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Tìm hiểu bài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7843" y="927407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64688" y="39526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800" y="1988840"/>
            <a:ext cx="9119200" cy="14597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1.Người xưa đặt ra luật tục để làm gì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rizontal Scroll 10">
            <a:hlinkClick r:id="rId2" action="ppaction://hlinksldjump"/>
          </p:cNvPr>
          <p:cNvSpPr/>
          <p:nvPr/>
        </p:nvSpPr>
        <p:spPr>
          <a:xfrm>
            <a:off x="0" y="-273536"/>
            <a:ext cx="9144000" cy="1905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2. Kể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72816"/>
            <a:ext cx="9144000" cy="42473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cắp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tội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7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6104" y="1268760"/>
            <a:ext cx="7772400" cy="24511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song )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co ),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917674"/>
            <a:ext cx="7772400" cy="259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Tang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,…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tai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.</a:t>
            </a: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8534400" y="61722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orizontal Scroll 9">
            <a:hlinkClick r:id="rId3" action="ppaction://hlinksldjump"/>
          </p:cNvPr>
          <p:cNvSpPr/>
          <p:nvPr/>
        </p:nvSpPr>
        <p:spPr>
          <a:xfrm>
            <a:off x="1600200" y="2057400"/>
            <a:ext cx="6324600" cy="24384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/>
              <a:t>3. Tìm </a:t>
            </a:r>
            <a:r>
              <a:rPr lang="en-US" sz="3600" dirty="0" err="1"/>
              <a:t>những</a:t>
            </a:r>
            <a:r>
              <a:rPr lang="en-US" sz="3600" dirty="0"/>
              <a:t> chi </a:t>
            </a:r>
            <a:r>
              <a:rPr lang="en-US" sz="3600" dirty="0" err="1"/>
              <a:t>tiết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thấy</a:t>
            </a:r>
            <a:r>
              <a:rPr lang="en-US" sz="3600" dirty="0"/>
              <a:t>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bào</a:t>
            </a:r>
            <a:r>
              <a:rPr lang="en-US" sz="3600" dirty="0"/>
              <a:t> Ê-</a:t>
            </a:r>
            <a:r>
              <a:rPr lang="en-US" sz="3600" dirty="0" err="1"/>
              <a:t>đê</a:t>
            </a:r>
            <a:r>
              <a:rPr lang="en-US" sz="3600" dirty="0"/>
              <a:t> </a:t>
            </a:r>
            <a:r>
              <a:rPr lang="en-US" sz="3600" dirty="0" err="1"/>
              <a:t>xử</a:t>
            </a:r>
            <a:r>
              <a:rPr lang="en-US" sz="3600" dirty="0"/>
              <a:t> </a:t>
            </a:r>
            <a:r>
              <a:rPr lang="en-US" sz="3600" dirty="0" err="1"/>
              <a:t>phạt</a:t>
            </a:r>
            <a:r>
              <a:rPr lang="en-US" sz="3600" dirty="0"/>
              <a:t> </a:t>
            </a:r>
            <a:r>
              <a:rPr lang="en-US" sz="3600" dirty="0" err="1"/>
              <a:t>rất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>
            <a:hlinkClick r:id="rId2" action="ppaction://hlinksldjump"/>
          </p:cNvPr>
          <p:cNvSpPr/>
          <p:nvPr/>
        </p:nvSpPr>
        <p:spPr>
          <a:xfrm>
            <a:off x="0" y="1600200"/>
            <a:ext cx="9144000" cy="2057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0" y="4038600"/>
            <a:ext cx="9144000" cy="2514600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4643" y="1369367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268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" y="44450"/>
            <a:ext cx="8991600" cy="6705600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1800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0" y="332656"/>
            <a:ext cx="87439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</a:pPr>
            <a:r>
              <a:rPr lang="en-US" altLang="en-US" sz="3000" b="1" dirty="0">
                <a:latin typeface="Times New Roman" pitchFamily="18" charset="0"/>
              </a:rPr>
              <a:t>   - Qua </a:t>
            </a:r>
            <a:r>
              <a:rPr lang="en-US" altLang="en-US" sz="3000" b="1" dirty="0" err="1">
                <a:latin typeface="Times New Roman" pitchFamily="18" charset="0"/>
              </a:rPr>
              <a:t>bài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tập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đọc</a:t>
            </a:r>
            <a:r>
              <a:rPr lang="en-US" altLang="en-US" sz="3000" b="1" dirty="0">
                <a:latin typeface="Times New Roman" pitchFamily="18" charset="0"/>
              </a:rPr>
              <a:t> “</a:t>
            </a:r>
            <a:r>
              <a:rPr lang="en-US" altLang="en-US" sz="3000" b="1" dirty="0" err="1">
                <a:latin typeface="Times New Roman" pitchFamily="18" charset="0"/>
              </a:rPr>
              <a:t>Luật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tục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xưa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của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người</a:t>
            </a:r>
            <a:r>
              <a:rPr lang="en-US" altLang="en-US" sz="3000" b="1" dirty="0">
                <a:latin typeface="Times New Roman" pitchFamily="18" charset="0"/>
              </a:rPr>
              <a:t> Ê-</a:t>
            </a:r>
            <a:r>
              <a:rPr lang="en-US" altLang="en-US" sz="3000" b="1" dirty="0" err="1">
                <a:latin typeface="Times New Roman" pitchFamily="18" charset="0"/>
              </a:rPr>
              <a:t>đê</a:t>
            </a:r>
            <a:r>
              <a:rPr lang="en-US" altLang="en-US" sz="3000" b="1" dirty="0">
                <a:latin typeface="Times New Roman" pitchFamily="18" charset="0"/>
              </a:rPr>
              <a:t>” </a:t>
            </a:r>
            <a:r>
              <a:rPr lang="en-US" altLang="en-US" sz="3000" b="1" dirty="0" err="1">
                <a:latin typeface="Times New Roman" pitchFamily="18" charset="0"/>
              </a:rPr>
              <a:t>em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hiểu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được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điều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gì</a:t>
            </a:r>
            <a:r>
              <a:rPr lang="en-US" altLang="en-US" sz="3000" b="1" dirty="0">
                <a:latin typeface="Times New Roman" pitchFamily="18" charset="0"/>
              </a:rPr>
              <a:t> ?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11138" y="1556792"/>
            <a:ext cx="8642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   - </a:t>
            </a:r>
            <a:r>
              <a:rPr lang="vi-VN" altLang="en-US" sz="3000" b="1" dirty="0">
                <a:solidFill>
                  <a:srgbClr val="0000FF"/>
                </a:solidFill>
                <a:latin typeface="Times New Roman" pitchFamily="18" charset="0"/>
              </a:rPr>
              <a:t>Xã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hội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nào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cũng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có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luật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pháp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mọi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phải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sống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làm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việc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pháp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luật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61912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712635"/>
      </p:ext>
    </p:extLst>
  </p:cSld>
  <p:clrMapOvr>
    <a:masterClrMapping/>
  </p:clrMapOvr>
  <p:transition spd="slow" advTm="185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7908" y="40680"/>
            <a:ext cx="939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60" y="83671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:Người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839" y="2590800"/>
            <a:ext cx="66223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 diễn cảm</a:t>
            </a:r>
            <a:endParaRPr lang="en-US" sz="6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61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28800"/>
            <a:ext cx="8610600" cy="41549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65"/>
          <p:cNvSpPr>
            <a:spLocks noChangeShapeType="1"/>
          </p:cNvSpPr>
          <p:nvPr/>
        </p:nvSpPr>
        <p:spPr bwMode="auto">
          <a:xfrm flipH="1">
            <a:off x="838200" y="25908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Line 65"/>
          <p:cNvSpPr>
            <a:spLocks noChangeShapeType="1"/>
          </p:cNvSpPr>
          <p:nvPr/>
        </p:nvSpPr>
        <p:spPr bwMode="auto">
          <a:xfrm flipH="1">
            <a:off x="4159526" y="2570922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Line 65"/>
          <p:cNvSpPr>
            <a:spLocks noChangeShapeType="1"/>
          </p:cNvSpPr>
          <p:nvPr/>
        </p:nvSpPr>
        <p:spPr bwMode="auto">
          <a:xfrm flipH="1">
            <a:off x="6400800" y="25908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" name="Line 65"/>
          <p:cNvSpPr>
            <a:spLocks noChangeShapeType="1"/>
          </p:cNvSpPr>
          <p:nvPr/>
        </p:nvSpPr>
        <p:spPr bwMode="auto">
          <a:xfrm flipH="1">
            <a:off x="4876800" y="29718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" name="Line 65"/>
          <p:cNvSpPr>
            <a:spLocks noChangeShapeType="1"/>
          </p:cNvSpPr>
          <p:nvPr/>
        </p:nvSpPr>
        <p:spPr bwMode="auto">
          <a:xfrm flipH="1">
            <a:off x="7924800" y="25908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2" name="Line 65"/>
          <p:cNvSpPr>
            <a:spLocks noChangeShapeType="1"/>
          </p:cNvSpPr>
          <p:nvPr/>
        </p:nvSpPr>
        <p:spPr bwMode="auto">
          <a:xfrm flipH="1">
            <a:off x="838200" y="3352800"/>
            <a:ext cx="213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3" name="Line 65"/>
          <p:cNvSpPr>
            <a:spLocks noChangeShapeType="1"/>
          </p:cNvSpPr>
          <p:nvPr/>
        </p:nvSpPr>
        <p:spPr bwMode="auto">
          <a:xfrm flipH="1" flipV="1">
            <a:off x="7924800" y="3346174"/>
            <a:ext cx="762000" cy="662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" name="Line 65"/>
          <p:cNvSpPr>
            <a:spLocks noChangeShapeType="1"/>
          </p:cNvSpPr>
          <p:nvPr/>
        </p:nvSpPr>
        <p:spPr bwMode="auto">
          <a:xfrm flipH="1">
            <a:off x="304800" y="36576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65"/>
          <p:cNvSpPr>
            <a:spLocks noChangeShapeType="1"/>
          </p:cNvSpPr>
          <p:nvPr/>
        </p:nvSpPr>
        <p:spPr bwMode="auto">
          <a:xfrm flipH="1">
            <a:off x="3429000" y="36576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6" name="Line 65"/>
          <p:cNvSpPr>
            <a:spLocks noChangeShapeType="1"/>
          </p:cNvSpPr>
          <p:nvPr/>
        </p:nvSpPr>
        <p:spPr bwMode="auto">
          <a:xfrm flipH="1">
            <a:off x="2362200" y="44196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Line 65"/>
          <p:cNvSpPr>
            <a:spLocks noChangeShapeType="1"/>
          </p:cNvSpPr>
          <p:nvPr/>
        </p:nvSpPr>
        <p:spPr bwMode="auto">
          <a:xfrm flipH="1">
            <a:off x="1295400" y="2910509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Line 65"/>
          <p:cNvSpPr>
            <a:spLocks noChangeShapeType="1"/>
          </p:cNvSpPr>
          <p:nvPr/>
        </p:nvSpPr>
        <p:spPr bwMode="auto">
          <a:xfrm flipH="1">
            <a:off x="3505200" y="4770783"/>
            <a:ext cx="2133600" cy="1987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Line 65"/>
          <p:cNvSpPr>
            <a:spLocks noChangeShapeType="1"/>
          </p:cNvSpPr>
          <p:nvPr/>
        </p:nvSpPr>
        <p:spPr bwMode="auto">
          <a:xfrm flipH="1">
            <a:off x="685800" y="4770783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Line 49"/>
          <p:cNvSpPr>
            <a:spLocks noChangeShapeType="1"/>
          </p:cNvSpPr>
          <p:nvPr/>
        </p:nvSpPr>
        <p:spPr bwMode="auto">
          <a:xfrm flipH="1">
            <a:off x="1562100" y="2224709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49"/>
          <p:cNvSpPr>
            <a:spLocks noChangeShapeType="1"/>
          </p:cNvSpPr>
          <p:nvPr/>
        </p:nvSpPr>
        <p:spPr bwMode="auto">
          <a:xfrm flipH="1">
            <a:off x="5105400" y="2239618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Line 49"/>
          <p:cNvSpPr>
            <a:spLocks noChangeShapeType="1"/>
          </p:cNvSpPr>
          <p:nvPr/>
        </p:nvSpPr>
        <p:spPr bwMode="auto">
          <a:xfrm flipH="1">
            <a:off x="8763000" y="22098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49"/>
          <p:cNvSpPr>
            <a:spLocks noChangeShapeType="1"/>
          </p:cNvSpPr>
          <p:nvPr/>
        </p:nvSpPr>
        <p:spPr bwMode="auto">
          <a:xfrm flipH="1">
            <a:off x="4351683" y="2529509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49"/>
          <p:cNvSpPr>
            <a:spLocks noChangeShapeType="1"/>
          </p:cNvSpPr>
          <p:nvPr/>
        </p:nvSpPr>
        <p:spPr bwMode="auto">
          <a:xfrm flipH="1">
            <a:off x="8709991" y="2622275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Line 49"/>
          <p:cNvSpPr>
            <a:spLocks noChangeShapeType="1"/>
          </p:cNvSpPr>
          <p:nvPr/>
        </p:nvSpPr>
        <p:spPr bwMode="auto">
          <a:xfrm flipH="1">
            <a:off x="6019800" y="29718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Line 49"/>
          <p:cNvSpPr>
            <a:spLocks noChangeShapeType="1"/>
          </p:cNvSpPr>
          <p:nvPr/>
        </p:nvSpPr>
        <p:spPr bwMode="auto">
          <a:xfrm flipH="1">
            <a:off x="2693504" y="4421257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Line 49"/>
          <p:cNvSpPr>
            <a:spLocks noChangeShapeType="1"/>
          </p:cNvSpPr>
          <p:nvPr/>
        </p:nvSpPr>
        <p:spPr bwMode="auto">
          <a:xfrm flipH="1">
            <a:off x="1905000" y="4040257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23656" y="1138534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533400" y="19878"/>
            <a:ext cx="81534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0379"/>
            <a:ext cx="3430588" cy="26257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song.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10668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4478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1000" y="4648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CC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Gánh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nổi,nhìn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tận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mặt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838200" y="50292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2743200" y="5029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1000" y="5105400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905000" y="52578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1905000" y="5638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2438400" y="6019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76800" y="2971800"/>
            <a:ext cx="396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114800" y="1015880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46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3786187"/>
            <a:ext cx="2343150" cy="195262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62249"/>
            <a:ext cx="2286000" cy="20002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48" y="3633787"/>
            <a:ext cx="2810317" cy="2105025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1562100" y="1066800"/>
            <a:ext cx="6477000" cy="13716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CHIẾC HỘP BÍ MẬT </a:t>
            </a:r>
          </a:p>
        </p:txBody>
      </p:sp>
      <p:sp>
        <p:nvSpPr>
          <p:cNvPr id="9" name="Action Button: Forward or Next 8">
            <a:hlinkClick r:id="" action="ppaction://noaction" highlightClick="1"/>
          </p:cNvPr>
          <p:cNvSpPr/>
          <p:nvPr/>
        </p:nvSpPr>
        <p:spPr>
          <a:xfrm>
            <a:off x="8382000" y="6143625"/>
            <a:ext cx="762000" cy="714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02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78076"/>
            <a:ext cx="6546534" cy="473095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14" y="-171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0219" y="1062335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1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219199" y="1524000"/>
            <a:ext cx="7145481" cy="17526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561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270664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5011882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5715001"/>
            <a:ext cx="6781800" cy="966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6198178"/>
            <a:ext cx="914400" cy="6598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9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363394" y="1676400"/>
            <a:ext cx="7145481" cy="16764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561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270664"/>
            <a:ext cx="6781800" cy="987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5448301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" name="Action Button: Home 13">
            <a:hlinkClick r:id="rId2" action="ppaction://hlinksldjump" highlightClick="1"/>
          </p:cNvPr>
          <p:cNvSpPr/>
          <p:nvPr/>
        </p:nvSpPr>
        <p:spPr>
          <a:xfrm>
            <a:off x="0" y="6162675"/>
            <a:ext cx="9906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219199" y="1905000"/>
            <a:ext cx="7145481" cy="13716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916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953000"/>
            <a:ext cx="6781800" cy="987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6172200"/>
            <a:ext cx="990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pic>
        <p:nvPicPr>
          <p:cNvPr id="19459" name="Picture 3" descr="A08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9460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59531" y="5584032"/>
            <a:ext cx="13716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775575" y="5626100"/>
            <a:ext cx="13716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79557" y="107156"/>
            <a:ext cx="13716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WordArt 8" descr="164-Bicchieri"/>
          <p:cNvSpPr>
            <a:spLocks noChangeArrowheads="1" noChangeShapeType="1" noTextEdit="1"/>
          </p:cNvSpPr>
          <p:nvPr/>
        </p:nvSpPr>
        <p:spPr bwMode="auto">
          <a:xfrm rot="591676">
            <a:off x="2395538" y="209550"/>
            <a:ext cx="5500687" cy="437356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vi-VN" sz="4000" kern="10" dirty="0">
                <a:ln w="9525">
                  <a:round/>
                  <a:headEnd/>
                  <a:tailEnd/>
                </a:ln>
                <a:solidFill>
                  <a:srgbClr val="C6D9F1"/>
                </a:solidFill>
                <a:latin typeface="Times New Roman"/>
                <a:cs typeface="Times New Roman"/>
              </a:rPr>
              <a:t>Xin chân thành cảm ơn</a:t>
            </a:r>
          </a:p>
          <a:p>
            <a:pPr algn="ctr"/>
            <a:r>
              <a:rPr lang="vi-VN" sz="4000" kern="10" dirty="0">
                <a:ln w="9525">
                  <a:round/>
                  <a:headEnd/>
                  <a:tailEnd/>
                </a:ln>
                <a:solidFill>
                  <a:srgbClr val="C6D9F1"/>
                </a:solidFill>
                <a:latin typeface="Times New Roman"/>
                <a:cs typeface="Times New Roman"/>
              </a:rPr>
              <a:t>chúc các em chăm ngoan học giỏi</a:t>
            </a:r>
          </a:p>
        </p:txBody>
      </p:sp>
      <p:pic>
        <p:nvPicPr>
          <p:cNvPr id="19465" name="Picture 9" descr="Vegitab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13" y="5257800"/>
            <a:ext cx="883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49" name="AutoShape 177"/>
          <p:cNvSpPr>
            <a:spLocks noChangeArrowheads="1"/>
          </p:cNvSpPr>
          <p:nvPr/>
        </p:nvSpPr>
        <p:spPr bwMode="auto">
          <a:xfrm>
            <a:off x="1371600" y="152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0" name="AutoShape 178"/>
          <p:cNvSpPr>
            <a:spLocks noChangeArrowheads="1"/>
          </p:cNvSpPr>
          <p:nvPr/>
        </p:nvSpPr>
        <p:spPr bwMode="auto">
          <a:xfrm>
            <a:off x="8382000" y="4800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1" name="AutoShape 179"/>
          <p:cNvSpPr>
            <a:spLocks noChangeArrowheads="1"/>
          </p:cNvSpPr>
          <p:nvPr/>
        </p:nvSpPr>
        <p:spPr bwMode="auto">
          <a:xfrm>
            <a:off x="8229600" y="838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2" name="AutoShape 180"/>
          <p:cNvSpPr>
            <a:spLocks noChangeArrowheads="1"/>
          </p:cNvSpPr>
          <p:nvPr/>
        </p:nvSpPr>
        <p:spPr bwMode="auto">
          <a:xfrm>
            <a:off x="381000" y="4343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3" name="AutoShape 181"/>
          <p:cNvSpPr>
            <a:spLocks noChangeArrowheads="1"/>
          </p:cNvSpPr>
          <p:nvPr/>
        </p:nvSpPr>
        <p:spPr bwMode="auto">
          <a:xfrm>
            <a:off x="5562600" y="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4" name="AutoShape 182"/>
          <p:cNvSpPr>
            <a:spLocks noChangeArrowheads="1"/>
          </p:cNvSpPr>
          <p:nvPr/>
        </p:nvSpPr>
        <p:spPr bwMode="auto">
          <a:xfrm>
            <a:off x="228600" y="24384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5" name="AutoShape 183"/>
          <p:cNvSpPr>
            <a:spLocks noChangeArrowheads="1"/>
          </p:cNvSpPr>
          <p:nvPr/>
        </p:nvSpPr>
        <p:spPr bwMode="auto">
          <a:xfrm>
            <a:off x="3733800" y="645795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6" name="AutoShape 184"/>
          <p:cNvSpPr>
            <a:spLocks noChangeArrowheads="1"/>
          </p:cNvSpPr>
          <p:nvPr/>
        </p:nvSpPr>
        <p:spPr bwMode="auto">
          <a:xfrm>
            <a:off x="8534400" y="32004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4" name="AutoShape 185"/>
          <p:cNvSpPr>
            <a:spLocks noChangeArrowheads="1"/>
          </p:cNvSpPr>
          <p:nvPr/>
        </p:nvSpPr>
        <p:spPr bwMode="auto">
          <a:xfrm>
            <a:off x="228600" y="3657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5" name="AutoShape 186"/>
          <p:cNvSpPr>
            <a:spLocks noChangeArrowheads="1"/>
          </p:cNvSpPr>
          <p:nvPr/>
        </p:nvSpPr>
        <p:spPr bwMode="auto">
          <a:xfrm>
            <a:off x="7467600" y="38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6" name="AutoShape 187"/>
          <p:cNvSpPr>
            <a:spLocks noChangeArrowheads="1"/>
          </p:cNvSpPr>
          <p:nvPr/>
        </p:nvSpPr>
        <p:spPr bwMode="auto">
          <a:xfrm>
            <a:off x="3886200" y="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7" name="AutoShape 188"/>
          <p:cNvSpPr>
            <a:spLocks noChangeArrowheads="1"/>
          </p:cNvSpPr>
          <p:nvPr/>
        </p:nvSpPr>
        <p:spPr bwMode="auto">
          <a:xfrm>
            <a:off x="533400" y="609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8" name="AutoShape 189"/>
          <p:cNvSpPr>
            <a:spLocks noChangeArrowheads="1"/>
          </p:cNvSpPr>
          <p:nvPr/>
        </p:nvSpPr>
        <p:spPr bwMode="auto">
          <a:xfrm>
            <a:off x="8382000" y="3733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9" name="AutoShape 190"/>
          <p:cNvSpPr>
            <a:spLocks noChangeArrowheads="1"/>
          </p:cNvSpPr>
          <p:nvPr/>
        </p:nvSpPr>
        <p:spPr bwMode="auto">
          <a:xfrm>
            <a:off x="2667000" y="631825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80" name="AutoShape 191"/>
          <p:cNvSpPr>
            <a:spLocks noChangeArrowheads="1"/>
          </p:cNvSpPr>
          <p:nvPr/>
        </p:nvSpPr>
        <p:spPr bwMode="auto">
          <a:xfrm>
            <a:off x="7010400" y="6096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64" name="AutoShape 192"/>
          <p:cNvSpPr>
            <a:spLocks noChangeArrowheads="1"/>
          </p:cNvSpPr>
          <p:nvPr/>
        </p:nvSpPr>
        <p:spPr bwMode="auto">
          <a:xfrm>
            <a:off x="5638800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65" name="AutoShape 193"/>
          <p:cNvSpPr>
            <a:spLocks noChangeArrowheads="1"/>
          </p:cNvSpPr>
          <p:nvPr/>
        </p:nvSpPr>
        <p:spPr bwMode="auto">
          <a:xfrm>
            <a:off x="2590800" y="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66" name="AutoShape 194"/>
          <p:cNvSpPr>
            <a:spLocks noChangeArrowheads="1"/>
          </p:cNvSpPr>
          <p:nvPr/>
        </p:nvSpPr>
        <p:spPr bwMode="auto">
          <a:xfrm>
            <a:off x="6629400" y="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67" name="AutoShape 195"/>
          <p:cNvSpPr>
            <a:spLocks noChangeArrowheads="1"/>
          </p:cNvSpPr>
          <p:nvPr/>
        </p:nvSpPr>
        <p:spPr bwMode="auto">
          <a:xfrm>
            <a:off x="533400" y="5486400"/>
            <a:ext cx="4032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68" name="AutoShape 196"/>
          <p:cNvSpPr>
            <a:spLocks noChangeArrowheads="1"/>
          </p:cNvSpPr>
          <p:nvPr/>
        </p:nvSpPr>
        <p:spPr bwMode="auto">
          <a:xfrm>
            <a:off x="4648200" y="5943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69" name="AutoShape 197"/>
          <p:cNvSpPr>
            <a:spLocks noChangeArrowheads="1"/>
          </p:cNvSpPr>
          <p:nvPr/>
        </p:nvSpPr>
        <p:spPr bwMode="auto">
          <a:xfrm>
            <a:off x="7848600" y="5715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70" name="AutoShape 198"/>
          <p:cNvSpPr>
            <a:spLocks noChangeArrowheads="1"/>
          </p:cNvSpPr>
          <p:nvPr/>
        </p:nvSpPr>
        <p:spPr bwMode="auto">
          <a:xfrm>
            <a:off x="8382000" y="1828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71" name="AutoShape 199"/>
          <p:cNvSpPr>
            <a:spLocks noChangeArrowheads="1"/>
          </p:cNvSpPr>
          <p:nvPr/>
        </p:nvSpPr>
        <p:spPr bwMode="auto">
          <a:xfrm>
            <a:off x="228600" y="1143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49" grpId="0" animBg="1"/>
      <p:bldP spid="54450" grpId="0" animBg="1"/>
      <p:bldP spid="54451" grpId="0" animBg="1"/>
      <p:bldP spid="54452" grpId="0" animBg="1"/>
      <p:bldP spid="54453" grpId="0" animBg="1"/>
      <p:bldP spid="54454" grpId="0" animBg="1"/>
      <p:bldP spid="54455" grpId="0" animBg="1"/>
      <p:bldP spid="54456" grpId="0" animBg="1"/>
      <p:bldP spid="544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87338" y="476672"/>
            <a:ext cx="86772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 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làm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đoạn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+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Đoạn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1: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Về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cách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xử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phạt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</a:t>
            </a:r>
            <a:r>
              <a:rPr lang="vi-VN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</a:t>
            </a:r>
            <a:r>
              <a:rPr lang="en-US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ừ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Chuyện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nhỏ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thì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xử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nhẹ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…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phải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chịu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chết</a:t>
            </a:r>
            <a:endParaRPr lang="en-US" alt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+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Đoạn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2: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Về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tang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chứng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à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chứng</a:t>
            </a:r>
            <a:endParaRPr lang="en-US" alt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</a:t>
            </a:r>
            <a:r>
              <a:rPr lang="vi-VN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</a:t>
            </a:r>
            <a:r>
              <a:rPr lang="en-US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ừ</a:t>
            </a:r>
            <a:r>
              <a:rPr lang="en-US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Phải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nhìn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tận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mặt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…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mới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chắc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chắn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+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Đoạn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3: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Về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tội</a:t>
            </a:r>
            <a:endParaRPr lang="en-US" alt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</a:t>
            </a:r>
            <a:r>
              <a:rPr lang="vi-VN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</a:t>
            </a:r>
            <a:r>
              <a:rPr lang="en-US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ừ</a:t>
            </a:r>
            <a:r>
              <a:rPr lang="en-US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Tội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hỏi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mẹ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cha …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diều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tha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quạ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mổ</a:t>
            </a:r>
            <a:endParaRPr lang="en-US" alt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9220" name="Audio 1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61912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61912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3031489"/>
      </p:ext>
    </p:extLst>
  </p:cSld>
  <p:clrMapOvr>
    <a:masterClrMapping/>
  </p:clrMapOvr>
  <p:transition spd="slow" advTm="27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609600" y="33130"/>
            <a:ext cx="81534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0379"/>
            <a:ext cx="3430588" cy="26257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song.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6002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Action Button: Home 20">
            <a:hlinkClick r:id="rId2" action="ppaction://hlinksldjump" highlightClick="1"/>
          </p:cNvPr>
          <p:cNvSpPr/>
          <p:nvPr/>
        </p:nvSpPr>
        <p:spPr>
          <a:xfrm>
            <a:off x="8191500" y="6390861"/>
            <a:ext cx="876300" cy="45720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251520" y="4201274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763688" y="4365104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1763688" y="4757504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2286000" y="5040417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05215" y="986135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30" y="2352449"/>
            <a:ext cx="2303770" cy="3049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28" y="3276600"/>
            <a:ext cx="2568163" cy="3502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84" y="1320800"/>
            <a:ext cx="44018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7532" y="914400"/>
            <a:ext cx="6238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27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609600" y="33130"/>
            <a:ext cx="81534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0379"/>
            <a:ext cx="3430588" cy="26257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4478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Action Button: Home 20">
            <a:hlinkClick r:id="rId2" action="ppaction://hlinksldjump" highlightClick="1"/>
          </p:cNvPr>
          <p:cNvSpPr/>
          <p:nvPr/>
        </p:nvSpPr>
        <p:spPr>
          <a:xfrm>
            <a:off x="8191500" y="6390861"/>
            <a:ext cx="876300" cy="45720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1000" y="4648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CC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Gánh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nổi,nhìn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tận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mặt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838200" y="50292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2743200" y="5029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1000" y="5105400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905000" y="52578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1905000" y="5638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2438400" y="6019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05215" y="986135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2590800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</a:t>
            </a:r>
          </a:p>
        </p:txBody>
      </p:sp>
    </p:spTree>
    <p:extLst>
      <p:ext uri="{BB962C8B-B14F-4D97-AF65-F5344CB8AC3E}">
        <p14:creationId xmlns:p14="http://schemas.microsoft.com/office/powerpoint/2010/main" val="247925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82358"/>
            <a:ext cx="4820478" cy="3583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958141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6601239" y="6172200"/>
            <a:ext cx="637761" cy="457200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4134643" y="1369367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9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8229600" y="1524000"/>
            <a:ext cx="685800" cy="304800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0" y="457200"/>
            <a:ext cx="5715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74" y="3454577"/>
            <a:ext cx="4504626" cy="338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95800"/>
            <a:ext cx="2136329" cy="1954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22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860953"/>
            <a:ext cx="52578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4800">
                <a:latin typeface="+mj-lt"/>
              </a:rPr>
              <a:t>Luyện đọc nhóm đôi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381000" y="1905000"/>
            <a:ext cx="990600" cy="955953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4643" y="1369367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638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1279611</TotalTime>
  <Words>1190</Words>
  <Application>Microsoft Office PowerPoint</Application>
  <PresentationFormat>Trình chiếu Trên màn hình (4:3)</PresentationFormat>
  <Paragraphs>124</Paragraphs>
  <Slides>23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Office Theme</vt:lpstr>
      <vt:lpstr>Bản trình bày PowerPoint</vt:lpstr>
      <vt:lpstr>Bản trình bày PowerPoint</vt:lpstr>
      <vt:lpstr>Bản trình bày PowerPoint</vt:lpstr>
      <vt:lpstr>Tập đọc Luật tục xưa của người Ê- đê</vt:lpstr>
      <vt:lpstr>Bản trình bày PowerPoint</vt:lpstr>
      <vt:lpstr>Tập đọc Luật tục xưa của người Ê- đê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Tập đọc Luật tục xưa của người Ê- đê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Huan Tran</cp:lastModifiedBy>
  <cp:revision>109</cp:revision>
  <dcterms:created xsi:type="dcterms:W3CDTF">2016-02-22T00:56:09Z</dcterms:created>
  <dcterms:modified xsi:type="dcterms:W3CDTF">2021-03-05T08:36:30Z</dcterms:modified>
</cp:coreProperties>
</file>